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media38.mp4" ContentType="video/mp4"/>
  <Override PartName="/ppt/media/image39.png" ContentType="image/png"/>
  <Override PartName="/ppt/media/image14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hdphoto1.wdp" ContentType="image/vnd.ms-photo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.png" ContentType="image/png"/>
  <Override PartName="/ppt/media/image26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6F1B2AD-B92C-4328-AE5C-B1CD058ED4D9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hyperlink" Target="https://www.dlr.de/rm/en/desktopdefault.aspx/tabid-3811/6242_read-9008/" TargetMode="External"/><Relationship Id="rId2" Type="http://schemas.openxmlformats.org/officeDocument/2006/relationships/slide" Target="../slides/slide2.xml"/><Relationship Id="rId3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Motivation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Was ist das Problem?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Warum ist das Problem interessant?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Warum ist das Problem schwer?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Lösung: Gaußprozesse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Unbekannte Funktion Approximieren (Fehler in x)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Gaußverteilter Fehler in y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Warum nicht k-Means? =&gt; Aussagen über Sicherheit/Genauigkeit (Kov)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Aktuelle Forschung =&gt; Magnetfeld Beispiel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Probleme/Fragestellungen?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Dauer 20min Vortag + 10 Minuten Fragen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E7C1191-2D24-4D4F-8B32-829C96883CCD}" type="slidenum">
              <a:rPr b="0" lang="de-DE" sz="1200" spc="-1" strike="noStrike">
                <a:solidFill>
                  <a:srgbClr val="000000"/>
                </a:solidFill>
                <a:latin typeface="Arial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[DLR-WEB] </a:t>
            </a:r>
            <a:r>
              <a:rPr b="0" lang="de-DE" sz="20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https://www.dlr.de/rm/en/desktopdefault.aspx/tabid-3811/6242_read-9008/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Gaussian process regression for monitoring and fault detection of wastewater treatment processes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Aircraft Parametric Structural Load Monitoring Using Gaussian Process Regression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Times New Roman"/>
              </a:rPr>
              <a:t>Prof. Dr. Max Mustermann | Musterfakultät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47" name="CustomShape 4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2DD2E47-0BD4-40B2-918D-FCE9B618C007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9DC2358-ECC7-4BFB-87D0-7A0D0586AA23}" type="slidenum">
              <a:rPr b="0" lang="de-DE" sz="1200" spc="-1" strike="noStrike">
                <a:solidFill>
                  <a:srgbClr val="000000"/>
                </a:solidFill>
                <a:latin typeface="Arial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https://www.baulinks.de/webplugin/2013/1296.php4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Times New Roman"/>
              </a:rPr>
              <a:t>Prof. Dr. Max Mustermann | Musterfakultät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3BC90DD-EE1E-4268-8BD3-D6B639DC1297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Wird aus Messpunkten berechnet =&gt; Instanzbasiert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Zentriert, Stationär, Radial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Ähnlichkeit mit RBF oder auch SVM (mit Kernel)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Jede Teilmenge gaußverteilt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Sind Beschrieben über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Kovarianzmatrix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Erwartungswert</a:t>
            </a:r>
            <a:endParaRPr b="0" lang="de-DE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Wahrscheinlichkeit über Konfidenzintervall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latin typeface="Times New Roman"/>
              </a:rPr>
              <a:t>Prof. Dr. Max Mustermann | Musterfakultät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2CEC2B3-A6E6-454C-B1B0-574001EE9A44}" type="slidenum">
              <a:rPr b="0" lang="de-DE" sz="1200" spc="-1" strike="noStrike">
                <a:latin typeface="Times New Roman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280" cy="3428280"/>
          </a:xfrm>
          <a:prstGeom prst="rect">
            <a:avLst/>
          </a:prstGeom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de-DE" sz="2000" spc="-1" strike="noStrike">
                <a:latin typeface="Arial"/>
              </a:rPr>
              <a:t>Scale Magnetic Field SLAM in 3D Using Gaussian Process Maps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+mn-ea"/>
              </a:rPr>
              <a:t>Prof. Dr. Max Mustermann | Musterfakultät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B83DD56-316B-4D37-809E-EC3E474F14B9}" type="slidenum">
              <a:rPr b="0" lang="de-DE" sz="1200" spc="-1" strike="noStrike">
                <a:solidFill>
                  <a:srgbClr val="000000"/>
                </a:solidFill>
                <a:latin typeface="Arial"/>
                <a:ea typeface="+mn-ea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5436000" y="6453360"/>
            <a:ext cx="33120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Intelligente Sensor-Aktor-Systeme (ISAS)</a:t>
            </a:r>
            <a:br/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Institut für Anthropomatik und Robotik (IAR)</a:t>
            </a:r>
            <a:endParaRPr b="0" lang="de-DE" sz="900" spc="-1" strike="noStrike">
              <a:latin typeface="Arial"/>
            </a:endParaRPr>
          </a:p>
        </p:txBody>
      </p:sp>
      <p:sp>
        <p:nvSpPr>
          <p:cNvPr id="2" name="CustomShape 2"/>
          <p:cNvSpPr/>
          <p:nvPr/>
        </p:nvSpPr>
        <p:spPr>
          <a:xfrm>
            <a:off x="250920" y="6445080"/>
            <a:ext cx="32472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451"/>
              </a:spcBef>
            </a:pPr>
            <a:fld id="{818F3609-F56A-4FBB-9BD5-6ED35CAC88D1}" type="slidenum">
              <a:rPr b="1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&lt;Foliennummer&gt;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3" name="Picture 13" descr=""/>
          <p:cNvPicPr/>
          <p:nvPr/>
        </p:nvPicPr>
        <p:blipFill>
          <a:blip r:embed="rId3"/>
          <a:stretch/>
        </p:blipFill>
        <p:spPr>
          <a:xfrm>
            <a:off x="7667640" y="333360"/>
            <a:ext cx="1075680" cy="496080"/>
          </a:xfrm>
          <a:prstGeom prst="rect">
            <a:avLst/>
          </a:prstGeom>
          <a:ln>
            <a:noFill/>
          </a:ln>
        </p:spPr>
      </p:pic>
      <p:sp>
        <p:nvSpPr>
          <p:cNvPr id="4" name="CustomShape 3"/>
          <p:cNvSpPr/>
          <p:nvPr/>
        </p:nvSpPr>
        <p:spPr>
          <a:xfrm>
            <a:off x="1692360" y="6434640"/>
            <a:ext cx="3589560" cy="26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Neumann Oliver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5" name="Grafik 1" descr=""/>
          <p:cNvPicPr/>
          <p:nvPr/>
        </p:nvPicPr>
        <p:blipFill>
          <a:blip r:embed="rId4"/>
          <a:stretch/>
        </p:blipFill>
        <p:spPr>
          <a:xfrm>
            <a:off x="98280" y="2263680"/>
            <a:ext cx="8946360" cy="4085640"/>
          </a:xfrm>
          <a:prstGeom prst="rect">
            <a:avLst/>
          </a:prstGeom>
          <a:ln>
            <a:noFill/>
          </a:ln>
        </p:spPr>
      </p:pic>
      <p:pic>
        <p:nvPicPr>
          <p:cNvPr id="6" name="Picture 9" descr=""/>
          <p:cNvPicPr/>
          <p:nvPr/>
        </p:nvPicPr>
        <p:blipFill>
          <a:blip r:embed="rId5"/>
          <a:stretch/>
        </p:blipFill>
        <p:spPr>
          <a:xfrm>
            <a:off x="0" y="-3240"/>
            <a:ext cx="9143280" cy="6869880"/>
          </a:xfrm>
          <a:prstGeom prst="rect">
            <a:avLst/>
          </a:prstGeom>
          <a:ln>
            <a:noFill/>
          </a:ln>
        </p:spPr>
      </p:pic>
      <p:sp>
        <p:nvSpPr>
          <p:cNvPr id="7" name="CustomShape 4"/>
          <p:cNvSpPr/>
          <p:nvPr/>
        </p:nvSpPr>
        <p:spPr>
          <a:xfrm>
            <a:off x="396720" y="6597720"/>
            <a:ext cx="3669480" cy="12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de-DE" sz="800" spc="-1" strike="noStrike">
                <a:solidFill>
                  <a:srgbClr val="000000"/>
                </a:solidFill>
                <a:latin typeface="Arial"/>
                <a:ea typeface="DejaVu Sans"/>
              </a:rPr>
              <a:t>KIT – Die Forschungsuniversität in der Helmholtz-Gemeinschaft</a:t>
            </a:r>
            <a:endParaRPr b="0" lang="de-DE" sz="800" spc="-1" strike="noStrike"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385920" y="3290400"/>
            <a:ext cx="612972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000" spc="-1" strike="noStrike">
                <a:solidFill>
                  <a:srgbClr val="ffffff"/>
                </a:solidFill>
                <a:latin typeface="Arial"/>
                <a:ea typeface="DejaVu Sans"/>
              </a:rPr>
              <a:t>Intelligente Sensor-Aktor-Systeme (ISAS)</a:t>
            </a:r>
            <a:br/>
            <a:r>
              <a:rPr b="0" lang="de-DE" sz="1000" spc="-1" strike="noStrike">
                <a:solidFill>
                  <a:srgbClr val="ffffff"/>
                </a:solidFill>
                <a:latin typeface="Arial"/>
                <a:ea typeface="DejaVu Sans"/>
              </a:rPr>
              <a:t>Institut für Anthropomatik und Robotik (IAR), Fakultät für Informatik</a:t>
            </a:r>
            <a:endParaRPr b="0" lang="de-DE" sz="1000" spc="-1" strike="noStrike">
              <a:latin typeface="Arial"/>
            </a:endParaRPr>
          </a:p>
        </p:txBody>
      </p:sp>
      <p:sp>
        <p:nvSpPr>
          <p:cNvPr id="9" name="CustomShape 6"/>
          <p:cNvSpPr/>
          <p:nvPr/>
        </p:nvSpPr>
        <p:spPr>
          <a:xfrm>
            <a:off x="7318440" y="6497640"/>
            <a:ext cx="1726560" cy="24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r">
              <a:lnSpc>
                <a:spcPct val="100000"/>
              </a:lnSpc>
            </a:pPr>
            <a:r>
              <a:rPr b="1" lang="de-DE" sz="1600" spc="-1" strike="noStrike">
                <a:solidFill>
                  <a:srgbClr val="ffffff"/>
                </a:solidFill>
                <a:latin typeface="Arial"/>
                <a:ea typeface="DejaVu Sans"/>
              </a:rPr>
              <a:t>www.kit.edu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10" name="Picture 11" descr=""/>
          <p:cNvPicPr/>
          <p:nvPr/>
        </p:nvPicPr>
        <p:blipFill>
          <a:blip r:embed="rId6"/>
          <a:stretch/>
        </p:blipFill>
        <p:spPr>
          <a:xfrm>
            <a:off x="395280" y="333360"/>
            <a:ext cx="1618560" cy="747000"/>
          </a:xfrm>
          <a:prstGeom prst="rect">
            <a:avLst/>
          </a:prstGeom>
          <a:ln>
            <a:noFill/>
          </a:ln>
        </p:spPr>
      </p:pic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390600" y="41400"/>
            <a:ext cx="69112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5436000" y="6453360"/>
            <a:ext cx="33120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Intelligente Sensor-Aktor-Systeme (ISAS)</a:t>
            </a:r>
            <a:br/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Institut für Anthropomatik und Robotik (IAR)</a:t>
            </a:r>
            <a:endParaRPr b="0" lang="de-DE" sz="900" spc="-1" strike="noStrike"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250920" y="6445080"/>
            <a:ext cx="32472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451"/>
              </a:spcBef>
            </a:pPr>
            <a:fld id="{09FF8D27-E257-4AFF-BA15-6BD41B9684B9}" type="slidenum">
              <a:rPr b="1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52" name="Picture 13" descr=""/>
          <p:cNvPicPr/>
          <p:nvPr/>
        </p:nvPicPr>
        <p:blipFill>
          <a:blip r:embed="rId3"/>
          <a:stretch/>
        </p:blipFill>
        <p:spPr>
          <a:xfrm>
            <a:off x="7667640" y="333360"/>
            <a:ext cx="1075680" cy="496080"/>
          </a:xfrm>
          <a:prstGeom prst="rect">
            <a:avLst/>
          </a:prstGeom>
          <a:ln>
            <a:noFill/>
          </a:ln>
        </p:spPr>
      </p:pic>
      <p:sp>
        <p:nvSpPr>
          <p:cNvPr id="53" name="CustomShape 3"/>
          <p:cNvSpPr/>
          <p:nvPr/>
        </p:nvSpPr>
        <p:spPr>
          <a:xfrm>
            <a:off x="1692360" y="6434640"/>
            <a:ext cx="3589560" cy="26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Neumann Oliver</a:t>
            </a:r>
            <a:endParaRPr b="0" lang="de-DE" sz="9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5436000" y="6453360"/>
            <a:ext cx="33120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r">
              <a:lnSpc>
                <a:spcPct val="100000"/>
              </a:lnSpc>
              <a:spcBef>
                <a:spcPts val="451"/>
              </a:spcBef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Intelligente Sensor-</a:t>
            </a: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Aktor-Systeme </a:t>
            </a: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(ISAS)</a:t>
            </a:r>
            <a:br/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Institut für </a:t>
            </a: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Anthropomatik und </a:t>
            </a: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Robotik (IAR)</a:t>
            </a:r>
            <a:endParaRPr b="0" lang="de-DE" sz="9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250920" y="6445080"/>
            <a:ext cx="324720" cy="21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451"/>
              </a:spcBef>
            </a:pPr>
            <a:fld id="{CA7120CD-A7E4-4957-AC5E-F5B472991465}" type="slidenum">
              <a:rPr b="1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95" name="Picture 13" descr=""/>
          <p:cNvPicPr/>
          <p:nvPr/>
        </p:nvPicPr>
        <p:blipFill>
          <a:blip r:embed="rId3"/>
          <a:stretch/>
        </p:blipFill>
        <p:spPr>
          <a:xfrm>
            <a:off x="7667640" y="333360"/>
            <a:ext cx="1075680" cy="49608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1692360" y="6434640"/>
            <a:ext cx="3589560" cy="26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de-DE" sz="900" spc="-1" strike="noStrike">
                <a:solidFill>
                  <a:srgbClr val="000000"/>
                </a:solidFill>
                <a:latin typeface="Arial"/>
                <a:ea typeface="DejaVu Sans"/>
              </a:rPr>
              <a:t>Neumann Oliver</a:t>
            </a:r>
            <a:endParaRPr b="0" lang="de-DE" sz="9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jpeg"/><Relationship Id="rId8" Type="http://schemas.openxmlformats.org/officeDocument/2006/relationships/image" Target="../media/image27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38.mp4"/><Relationship Id="rId2" Type="http://schemas.microsoft.com/office/2007/relationships/media" Target="../media/media38.mp4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microsoft.com/office/2007/relationships/hdphoto" Target="../media/hdphoto1.wdp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95280" y="1413000"/>
            <a:ext cx="8389080" cy="72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90000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Simultaneous Localization </a:t>
            </a:r>
            <a:endParaRPr b="0" lang="de-DE" sz="26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de-DE" sz="2600" spc="-1" strike="noStrike">
                <a:solidFill>
                  <a:srgbClr val="000000"/>
                </a:solidFill>
                <a:latin typeface="Arial"/>
                <a:ea typeface="DejaVu Sans"/>
              </a:rPr>
              <a:t>and Monitoring with Gaussian Processes</a:t>
            </a:r>
            <a:endParaRPr b="0" lang="de-DE" sz="26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396720" y="2349360"/>
            <a:ext cx="8370000" cy="61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000000"/>
                </a:solidFill>
                <a:latin typeface="Arial"/>
                <a:ea typeface="DejaVu Sans"/>
              </a:rPr>
              <a:t>State of the Art Vortrag von Oliver Neumann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107640" y="6057360"/>
            <a:ext cx="21596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[Kok Solin 2018]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Aktuelle Forschung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392040" y="1198440"/>
            <a:ext cx="835596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Variational Inference for Uncertainty on the Inputs </a:t>
            </a:r>
            <a:br/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of Gaussian Process Models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9A65AD48-3EA6-4BA4-A3F1-7A0ED4789B01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6156000" y="3116520"/>
            <a:ext cx="2663640" cy="149328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6156000" y="1584000"/>
            <a:ext cx="2663640" cy="149112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3"/>
          <a:stretch/>
        </p:blipFill>
        <p:spPr>
          <a:xfrm>
            <a:off x="504000" y="2005560"/>
            <a:ext cx="4589640" cy="1982520"/>
          </a:xfrm>
          <a:prstGeom prst="rect">
            <a:avLst/>
          </a:prstGeom>
          <a:ln>
            <a:noFill/>
          </a:ln>
        </p:spPr>
      </p:pic>
      <p:sp>
        <p:nvSpPr>
          <p:cNvPr id="226" name="CustomShape 4"/>
          <p:cNvSpPr/>
          <p:nvPr/>
        </p:nvSpPr>
        <p:spPr>
          <a:xfrm>
            <a:off x="7236000" y="6099840"/>
            <a:ext cx="205128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[Damianou et al 2014]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4"/>
          <a:stretch/>
        </p:blipFill>
        <p:spPr>
          <a:xfrm>
            <a:off x="1805040" y="4529520"/>
            <a:ext cx="2323440" cy="39816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5"/>
          <a:stretch/>
        </p:blipFill>
        <p:spPr>
          <a:xfrm>
            <a:off x="792000" y="5047200"/>
            <a:ext cx="4290120" cy="1122120"/>
          </a:xfrm>
          <a:prstGeom prst="rect">
            <a:avLst/>
          </a:prstGeom>
          <a:ln>
            <a:noFill/>
          </a:ln>
        </p:spPr>
      </p:pic>
      <p:sp>
        <p:nvSpPr>
          <p:cNvPr id="229" name="CustomShape 5"/>
          <p:cNvSpPr/>
          <p:nvPr/>
        </p:nvSpPr>
        <p:spPr>
          <a:xfrm>
            <a:off x="3363120" y="3890520"/>
            <a:ext cx="21438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[Damianou et al 2014]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6"/>
          <a:stretch/>
        </p:blipFill>
        <p:spPr>
          <a:xfrm>
            <a:off x="6156360" y="4663080"/>
            <a:ext cx="2663640" cy="149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Offene Fragen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92040" y="1198440"/>
            <a:ext cx="835596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1"/>
              </a:buBlip>
            </a:pPr>
            <a:endParaRPr b="0" lang="de-DE" sz="18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Kombination Monitoring und SLAM</a:t>
            </a:r>
            <a:endParaRPr b="0" lang="de-DE" sz="20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endParaRPr b="0" lang="de-DE" sz="20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4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Mathematische Formulierung des Problems (SLAM)</a:t>
            </a:r>
            <a:endParaRPr b="0" lang="de-DE" sz="20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5"/>
              </a:buBlip>
            </a:pPr>
            <a:endParaRPr b="0" lang="de-DE" sz="20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6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Online Fähigkeit für SLAM mit Monitoring</a:t>
            </a:r>
            <a:endParaRPr b="0" lang="de-DE" sz="20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7"/>
              </a:buBlip>
            </a:pPr>
            <a:endParaRPr b="0" lang="de-DE" sz="20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8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Unsicherheiten in Eingabe und Ausgabe</a:t>
            </a:r>
            <a:br/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mit abnehmender Unsicherheit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A1F76093-48EB-45F1-BABC-9D2F64202EA0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Quellen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392040" y="1198440"/>
            <a:ext cx="835596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[Kok Solin 2018] 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Manon Kok and Arno Solin 2018; 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Scalable Magnetic Field SLAM in 3D using Gaussian Process Maps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[Grisetti et al 2010]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Giorgio Grisetti, Rainer Kümmerle, Cyrill Stachniss and Wolfram Burgard 2010;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A Tutorial on Graph-Based SLAM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[Kaess et al 2008]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Michael Kaess, Ananth Ranganathan and Frank Dellaert 2008;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iSAM: Incremental Smoothing and Mapping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[Yu Lee 2018]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Hyeonwoo Yu and Beomhee Lee 2018;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Terrain field SLAM and Unvertainty Mapping using Gaussian Process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[Damianou et al 2014]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Andreas Damianou, Michalis Titsias and Neil Lawrence 2014;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Variational Inference for Uncertainty on the Inputs of Gaussian Process Models</a:t>
            </a:r>
            <a:br/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[Wieser et al 2014]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Iris Wieser, Alberto Ruiz, Martin Frassl, Michael Angermann, 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Joachim Mueller and Michael Lichtenstern 2014;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Autonomous Robotic SLAM-based Indoor Navigation for </a:t>
            </a:r>
            <a:br/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High Resolution Sampling with Complete Coverage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[Image-Web1]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Anusuya Datta 2018;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Indoor Positioning: 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What do you do in a building when your GPS stops working? 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https://www.geospatialworld.net/blogs/indoor-positioning-indoors-gps-stops-working/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B083F543-6776-4B5A-82DC-BECDA6101343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Quellen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392040" y="1198440"/>
            <a:ext cx="835596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[Ebden 2008] 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M. Ebden 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2008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; </a:t>
            </a:r>
            <a:br/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</a:rPr>
              <a:t>Gaussian Process for Regression: A Quick Introduction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[Huber 2013-1]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Marco F. Huber 2013;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Recursive Gaussian Process Regression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[Huber 2013-2]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Marco F. Huber 2013;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Recursive Gaussian Process: On-line Regression and Learning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[Dolgov Hanebeck 2018]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Maxim Dolgov and Uwe D. Hanebeck 2018;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	</a:t>
            </a:r>
            <a:r>
              <a:rPr b="0" i="1" lang="de-DE" sz="1200" spc="-1" strike="noStrike">
                <a:solidFill>
                  <a:srgbClr val="000000"/>
                </a:solidFill>
                <a:latin typeface="Arial"/>
                <a:ea typeface="Adobe Blank"/>
              </a:rPr>
              <a:t>A Distance-based Framework for Gaussian Processes over Probability Distributions</a:t>
            </a: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12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42588C90-2CCF-4F71-9EF2-AA66E2A961B3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Agenda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D1447D80-B817-46DA-BB1C-0776E280C109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  <p:grpSp>
        <p:nvGrpSpPr>
          <p:cNvPr id="146" name="Group 3"/>
          <p:cNvGrpSpPr/>
          <p:nvPr/>
        </p:nvGrpSpPr>
        <p:grpSpPr>
          <a:xfrm>
            <a:off x="646920" y="955440"/>
            <a:ext cx="7128720" cy="5269680"/>
            <a:chOff x="646920" y="955440"/>
            <a:chExt cx="7128720" cy="5269680"/>
          </a:xfrm>
        </p:grpSpPr>
        <p:sp>
          <p:nvSpPr>
            <p:cNvPr id="147" name="CustomShape 4"/>
            <p:cNvSpPr/>
            <p:nvPr/>
          </p:nvSpPr>
          <p:spPr>
            <a:xfrm rot="3697800">
              <a:off x="1875600" y="2073240"/>
              <a:ext cx="4350600" cy="3033720"/>
            </a:xfrm>
            <a:prstGeom prst="swooshArrow">
              <a:avLst>
                <a:gd name="adj1" fmla="val 16310"/>
                <a:gd name="adj2" fmla="val 3137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48" name="CustomShape 5"/>
            <p:cNvSpPr/>
            <p:nvPr/>
          </p:nvSpPr>
          <p:spPr>
            <a:xfrm>
              <a:off x="3420000" y="2637000"/>
              <a:ext cx="109080" cy="109080"/>
            </a:xfrm>
            <a:prstGeom prst="ellipse">
              <a:avLst/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49" name="CustomShape 6"/>
            <p:cNvSpPr/>
            <p:nvPr/>
          </p:nvSpPr>
          <p:spPr>
            <a:xfrm>
              <a:off x="4428000" y="3213000"/>
              <a:ext cx="109080" cy="109080"/>
            </a:xfrm>
            <a:prstGeom prst="ellipse">
              <a:avLst/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50" name="CustomShape 7"/>
            <p:cNvSpPr/>
            <p:nvPr/>
          </p:nvSpPr>
          <p:spPr>
            <a:xfrm>
              <a:off x="5148000" y="3933000"/>
              <a:ext cx="109080" cy="109080"/>
            </a:xfrm>
            <a:prstGeom prst="ellipse">
              <a:avLst/>
            </a:prstGeom>
            <a:solidFill>
              <a:schemeClr val="accent1">
                <a:tint val="6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51" name="CustomShape 8"/>
            <p:cNvSpPr/>
            <p:nvPr/>
          </p:nvSpPr>
          <p:spPr>
            <a:xfrm>
              <a:off x="646920" y="1052640"/>
              <a:ext cx="2268360" cy="1165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0600" rIns="30600" tIns="30600" bIns="30600" anchor="b">
              <a:noAutofit/>
            </a:bodyPr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de-DE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Mapping vs Monitioring</a:t>
              </a:r>
              <a:endParaRPr b="0" lang="de-DE" sz="2400" spc="-1" strike="noStrike">
                <a:latin typeface="Arial"/>
              </a:endParaRPr>
            </a:p>
          </p:txBody>
        </p:sp>
        <p:sp>
          <p:nvSpPr>
            <p:cNvPr id="152" name="CustomShape 9"/>
            <p:cNvSpPr/>
            <p:nvPr/>
          </p:nvSpPr>
          <p:spPr>
            <a:xfrm>
              <a:off x="2987640" y="1917000"/>
              <a:ext cx="2993400" cy="805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0600" rIns="30600" tIns="30600" bIns="30600" anchor="ctr">
              <a:noAutofit/>
            </a:bodyPr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de-DE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Motivation</a:t>
              </a:r>
              <a:endParaRPr b="0" lang="de-DE" sz="2400" spc="-1" strike="noStrike">
                <a:latin typeface="Arial"/>
              </a:endParaRPr>
            </a:p>
          </p:txBody>
        </p:sp>
        <p:sp>
          <p:nvSpPr>
            <p:cNvPr id="153" name="CustomShape 10"/>
            <p:cNvSpPr/>
            <p:nvPr/>
          </p:nvSpPr>
          <p:spPr>
            <a:xfrm>
              <a:off x="1907640" y="3213000"/>
              <a:ext cx="2383560" cy="805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0600" rIns="30600" tIns="30600" bIns="30600" anchor="ctr">
              <a:noAutofit/>
            </a:bodyPr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de-DE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Gaußprozesse</a:t>
              </a:r>
              <a:endParaRPr b="0" lang="de-DE" sz="2400" spc="-1" strike="noStrike">
                <a:latin typeface="Arial"/>
              </a:endParaRPr>
            </a:p>
          </p:txBody>
        </p:sp>
        <p:sp>
          <p:nvSpPr>
            <p:cNvPr id="154" name="CustomShape 11"/>
            <p:cNvSpPr/>
            <p:nvPr/>
          </p:nvSpPr>
          <p:spPr>
            <a:xfrm>
              <a:off x="5148000" y="3098520"/>
              <a:ext cx="2621160" cy="805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0600" rIns="30600" tIns="30600" bIns="30600" anchor="ctr">
              <a:noAutofit/>
            </a:bodyPr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de-DE" sz="24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Aktuelle Forschung</a:t>
              </a:r>
              <a:endParaRPr b="0" lang="de-DE" sz="2400" spc="-1" strike="noStrike">
                <a:latin typeface="Arial"/>
              </a:endParaRPr>
            </a:p>
          </p:txBody>
        </p:sp>
        <p:sp>
          <p:nvSpPr>
            <p:cNvPr id="155" name="CustomShape 12"/>
            <p:cNvSpPr/>
            <p:nvPr/>
          </p:nvSpPr>
          <p:spPr>
            <a:xfrm>
              <a:off x="4572000" y="5229360"/>
              <a:ext cx="3203640" cy="587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34200" rIns="34200" tIns="34200" bIns="34200">
              <a:noAutofit/>
            </a:bodyPr>
            <a:p>
              <a:pPr algn="ctr">
                <a:lnSpc>
                  <a:spcPct val="90000"/>
                </a:lnSpc>
                <a:spcAft>
                  <a:spcPts val="944"/>
                </a:spcAft>
              </a:pPr>
              <a:r>
                <a:rPr b="0" lang="de-DE" sz="27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Offene Forschungsfragen</a:t>
              </a:r>
              <a:endParaRPr b="0" lang="de-DE" sz="2700" spc="-1" strike="noStrike">
                <a:latin typeface="Arial"/>
              </a:endParaRPr>
            </a:p>
          </p:txBody>
        </p:sp>
      </p:grpSp>
      <p:grpSp>
        <p:nvGrpSpPr>
          <p:cNvPr id="156" name="Group 13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Mapping vs Monitoring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392040" y="1198440"/>
            <a:ext cx="835596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SLAM: </a:t>
            </a: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[Grisetti et al 2010]</a:t>
            </a:r>
            <a:endParaRPr b="0" lang="de-DE" sz="14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1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Unbekannte Karte (</a:t>
            </a:r>
            <a:r>
              <a:rPr b="1" lang="de-DE" sz="2000" spc="-1" strike="noStrike">
                <a:solidFill>
                  <a:srgbClr val="000000"/>
                </a:solidFill>
                <a:latin typeface="Arial"/>
              </a:rPr>
              <a:t>Mapping)</a:t>
            </a:r>
            <a:endParaRPr b="0" lang="de-DE" sz="20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2"/>
              </a:buBlip>
            </a:pPr>
            <a:r>
              <a:rPr b="1" lang="de-DE" sz="2000" spc="-1" strike="noStrike">
                <a:solidFill>
                  <a:srgbClr val="000000"/>
                </a:solidFill>
                <a:latin typeface="Arial"/>
              </a:rPr>
              <a:t>Lokalisierung </a:t>
            </a: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in Karte</a:t>
            </a:r>
            <a:endParaRPr b="0" lang="de-DE" sz="20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3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Probabilistisches Verfahren</a:t>
            </a:r>
            <a:endParaRPr b="0" lang="de-DE" sz="20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4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Filtering vs Smoothing</a:t>
            </a:r>
            <a:endParaRPr b="0" lang="de-DE" sz="2000" spc="-1" strike="noStrike">
              <a:latin typeface="Arial"/>
            </a:endParaRPr>
          </a:p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5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Graph basiert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95E92D59-C1C0-4F37-8116-F1611A7041E9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160" name="Grafik 4" descr=""/>
          <p:cNvPicPr/>
          <p:nvPr/>
        </p:nvPicPr>
        <p:blipFill>
          <a:blip r:embed="rId6"/>
          <a:stretch/>
        </p:blipFill>
        <p:spPr>
          <a:xfrm>
            <a:off x="214200" y="3501000"/>
            <a:ext cx="4357440" cy="2683080"/>
          </a:xfrm>
          <a:prstGeom prst="rect">
            <a:avLst/>
          </a:prstGeom>
          <a:ln>
            <a:noFill/>
          </a:ln>
        </p:spPr>
      </p:pic>
      <p:pic>
        <p:nvPicPr>
          <p:cNvPr id="161" name="Grafik 5" descr=""/>
          <p:cNvPicPr/>
          <p:nvPr/>
        </p:nvPicPr>
        <p:blipFill>
          <a:blip r:embed="rId7"/>
          <a:stretch/>
        </p:blipFill>
        <p:spPr>
          <a:xfrm>
            <a:off x="5616000" y="895320"/>
            <a:ext cx="2699640" cy="2358360"/>
          </a:xfrm>
          <a:prstGeom prst="rect">
            <a:avLst/>
          </a:prstGeom>
          <a:ln>
            <a:noFill/>
          </a:ln>
        </p:spPr>
      </p:pic>
      <p:pic>
        <p:nvPicPr>
          <p:cNvPr id="162" name="Grafik 8" descr=""/>
          <p:cNvPicPr/>
          <p:nvPr/>
        </p:nvPicPr>
        <p:blipFill>
          <a:blip r:embed="rId8"/>
          <a:stretch/>
        </p:blipFill>
        <p:spPr>
          <a:xfrm>
            <a:off x="5003640" y="3501000"/>
            <a:ext cx="3295080" cy="2618640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2268360" y="6063120"/>
            <a:ext cx="205128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[Kaess et al 2008]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6912000" y="6063120"/>
            <a:ext cx="1465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[Grisetti et al 2010]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65" name="CustomShape 6"/>
          <p:cNvSpPr/>
          <p:nvPr/>
        </p:nvSpPr>
        <p:spPr>
          <a:xfrm>
            <a:off x="6886080" y="3228120"/>
            <a:ext cx="1465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[Grisetti et al 2010]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"/>
          <p:cNvGrpSpPr/>
          <p:nvPr/>
        </p:nvGrpSpPr>
        <p:grpSpPr>
          <a:xfrm>
            <a:off x="1691640" y="3933000"/>
            <a:ext cx="5760720" cy="1993680"/>
            <a:chOff x="1691640" y="3933000"/>
            <a:chExt cx="5760720" cy="1993680"/>
          </a:xfrm>
        </p:grpSpPr>
        <p:sp>
          <p:nvSpPr>
            <p:cNvPr id="167" name="CustomShape 2"/>
            <p:cNvSpPr/>
            <p:nvPr/>
          </p:nvSpPr>
          <p:spPr>
            <a:xfrm rot="16200000">
              <a:off x="2108520" y="3516840"/>
              <a:ext cx="1992960" cy="2826720"/>
            </a:xfrm>
            <a:prstGeom prst="upArrow">
              <a:avLst>
                <a:gd name="adj1" fmla="val 50000"/>
                <a:gd name="adj2" fmla="val 35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70640" rIns="170640" tIns="170640" bIns="170640" anchor="ctr" vert="vert" rot="5400000">
              <a:noAutofit/>
            </a:bodyPr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de-DE" sz="2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Diskrete Landmarken</a:t>
              </a:r>
              <a:endParaRPr b="0" lang="de-DE" sz="2400" spc="-1" strike="noStrike">
                <a:latin typeface="Arial"/>
              </a:endParaRPr>
            </a:p>
          </p:txBody>
        </p:sp>
        <p:sp>
          <p:nvSpPr>
            <p:cNvPr id="168" name="CustomShape 3"/>
            <p:cNvSpPr/>
            <p:nvPr/>
          </p:nvSpPr>
          <p:spPr>
            <a:xfrm rot="5400000">
              <a:off x="5042520" y="3516120"/>
              <a:ext cx="1992960" cy="2826720"/>
            </a:xfrm>
            <a:prstGeom prst="upArrow">
              <a:avLst>
                <a:gd name="adj1" fmla="val 50000"/>
                <a:gd name="adj2" fmla="val 35000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  <a:round/>
            </a:ln>
          </p:spPr>
          <p:style>
            <a:lnRef idx="2"/>
            <a:fillRef idx="0"/>
            <a:effectRef idx="0"/>
            <a:fontRef idx="minor"/>
          </p:style>
          <p:txBody>
            <a:bodyPr lIns="170640" rIns="170640" tIns="170640" bIns="170640" anchor="ctr" rot="-5400000">
              <a:noAutofit/>
            </a:bodyPr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de-DE" sz="2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Kontinuierliche</a:t>
              </a:r>
              <a:br/>
              <a:r>
                <a:rPr b="0" lang="de-DE" sz="2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Funktion</a:t>
              </a:r>
              <a:endParaRPr b="0" lang="de-DE" sz="2400" spc="-1" strike="noStrike">
                <a:latin typeface="Arial"/>
              </a:endParaRPr>
            </a:p>
          </p:txBody>
        </p:sp>
      </p:grpSp>
      <p:grpSp>
        <p:nvGrpSpPr>
          <p:cNvPr id="169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70" name="CustomShape 5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Mapping vs Monitoring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171" name="CustomShape 6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AD18A108-560D-4AF4-A4C2-5C96625C7764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172" name="Grafik 2" descr=""/>
          <p:cNvPicPr/>
          <p:nvPr/>
        </p:nvPicPr>
        <p:blipFill>
          <a:blip r:embed="rId1"/>
          <a:stretch/>
        </p:blipFill>
        <p:spPr>
          <a:xfrm>
            <a:off x="352440" y="1596600"/>
            <a:ext cx="4218840" cy="1947240"/>
          </a:xfrm>
          <a:prstGeom prst="rect">
            <a:avLst/>
          </a:prstGeom>
          <a:ln>
            <a:noFill/>
          </a:ln>
        </p:spPr>
      </p:pic>
      <p:sp>
        <p:nvSpPr>
          <p:cNvPr id="173" name="CustomShape 7"/>
          <p:cNvSpPr/>
          <p:nvPr/>
        </p:nvSpPr>
        <p:spPr>
          <a:xfrm>
            <a:off x="470520" y="3378600"/>
            <a:ext cx="14655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[Grisetti et al 2010]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174" name="Grafik 6" descr=""/>
          <p:cNvPicPr/>
          <p:nvPr/>
        </p:nvPicPr>
        <p:blipFill>
          <a:blip r:embed="rId2"/>
          <a:stretch/>
        </p:blipFill>
        <p:spPr>
          <a:xfrm>
            <a:off x="4591440" y="1168200"/>
            <a:ext cx="4336560" cy="2764080"/>
          </a:xfrm>
          <a:prstGeom prst="rect">
            <a:avLst/>
          </a:prstGeom>
          <a:ln>
            <a:noFill/>
          </a:ln>
        </p:spPr>
      </p:pic>
      <p:sp>
        <p:nvSpPr>
          <p:cNvPr id="175" name="CustomShape 8"/>
          <p:cNvSpPr/>
          <p:nvPr/>
        </p:nvSpPr>
        <p:spPr>
          <a:xfrm>
            <a:off x="7704000" y="3687120"/>
            <a:ext cx="1127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[Yu Lee 2018]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Motivation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92040" y="1198440"/>
            <a:ext cx="8355960" cy="468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1"/>
              </a:buBlip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Herausforderung</a:t>
            </a:r>
            <a:endParaRPr b="0" lang="de-DE" sz="2000" spc="-1" strike="noStrike">
              <a:latin typeface="Arial"/>
            </a:endParaRPr>
          </a:p>
          <a:p>
            <a:pPr lvl="1" marL="790560" indent="-313560">
              <a:lnSpc>
                <a:spcPct val="100000"/>
              </a:lnSpc>
              <a:spcBef>
                <a:spcPts val="360"/>
              </a:spcBef>
              <a:buSzPct val="100045"/>
              <a:buBlip>
                <a:blip r:embed="rId2"/>
              </a:buBlip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SLAM für</a:t>
            </a:r>
            <a:br/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kontinuierliches Phänomen</a:t>
            </a:r>
            <a:endParaRPr b="0" lang="de-DE" sz="1800" spc="-1" strike="noStrike">
              <a:latin typeface="Arial"/>
            </a:endParaRPr>
          </a:p>
          <a:p>
            <a:pPr lvl="1" marL="790560" indent="-313560">
              <a:lnSpc>
                <a:spcPct val="100000"/>
              </a:lnSpc>
              <a:spcBef>
                <a:spcPts val="360"/>
              </a:spcBef>
              <a:buSzPct val="100045"/>
              <a:buBlip>
                <a:blip r:embed="rId3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Kein Wissen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über</a:t>
            </a:r>
            <a:br/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zugrundeliegende Funktion</a:t>
            </a:r>
            <a:endParaRPr b="0" lang="de-DE" sz="1800" spc="-1" strike="noStrike">
              <a:latin typeface="Arial"/>
            </a:endParaRPr>
          </a:p>
          <a:p>
            <a:pPr lvl="1" marL="790560" indent="-313560">
              <a:lnSpc>
                <a:spcPct val="100000"/>
              </a:lnSpc>
              <a:spcBef>
                <a:spcPts val="360"/>
              </a:spcBef>
              <a:buSzPct val="100045"/>
              <a:buBlip>
                <a:blip r:embed="rId4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Unsicherheiten</a:t>
            </a:r>
            <a:endParaRPr b="0" lang="de-DE" sz="1800" spc="-1" strike="noStrike">
              <a:latin typeface="Arial"/>
            </a:endParaRPr>
          </a:p>
          <a:p>
            <a:pPr lvl="1" marL="790560" indent="-313560">
              <a:lnSpc>
                <a:spcPct val="100000"/>
              </a:lnSpc>
              <a:spcBef>
                <a:spcPts val="360"/>
              </a:spcBef>
              <a:buSzPct val="100045"/>
              <a:buBlip>
                <a:blip r:embed="rId5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Vorhersagegenauigkeit</a:t>
            </a:r>
            <a:endParaRPr b="0" lang="de-DE" sz="1800" spc="-1" strike="noStrike">
              <a:latin typeface="Arial"/>
            </a:endParaRPr>
          </a:p>
          <a:p>
            <a:pPr lvl="1" marL="790560" indent="-313560">
              <a:lnSpc>
                <a:spcPct val="100000"/>
              </a:lnSpc>
              <a:spcBef>
                <a:spcPts val="360"/>
              </a:spcBef>
              <a:buSzPct val="100045"/>
              <a:buBlip>
                <a:blip r:embed="rId6"/>
              </a:buBlip>
            </a:pPr>
            <a:r>
              <a:rPr b="1" lang="de-DE" sz="1800" spc="-1" strike="noStrike">
                <a:solidFill>
                  <a:srgbClr val="000000"/>
                </a:solidFill>
                <a:latin typeface="Arial"/>
              </a:rPr>
              <a:t>Wenig Messungen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B7D187F3-6AC1-4C64-8ADE-F7E21D04F70D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179" name="Grafik 6" descr=""/>
          <p:cNvPicPr/>
          <p:nvPr/>
        </p:nvPicPr>
        <p:blipFill>
          <a:blip r:embed="rId7"/>
          <a:stretch/>
        </p:blipFill>
        <p:spPr>
          <a:xfrm>
            <a:off x="826920" y="3768840"/>
            <a:ext cx="3528000" cy="2322000"/>
          </a:xfrm>
          <a:prstGeom prst="rect">
            <a:avLst/>
          </a:prstGeom>
          <a:ln>
            <a:noFill/>
          </a:ln>
        </p:spPr>
      </p:pic>
      <p:sp>
        <p:nvSpPr>
          <p:cNvPr id="180" name="CustomShape 4"/>
          <p:cNvSpPr/>
          <p:nvPr/>
        </p:nvSpPr>
        <p:spPr>
          <a:xfrm>
            <a:off x="4788360" y="1052640"/>
            <a:ext cx="2015280" cy="22348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5"/>
          <p:cNvSpPr/>
          <p:nvPr/>
        </p:nvSpPr>
        <p:spPr>
          <a:xfrm>
            <a:off x="6948360" y="1755000"/>
            <a:ext cx="165564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DejaVu Sans"/>
              </a:rPr>
              <a:t>Gauß-</a:t>
            </a:r>
            <a:endParaRPr b="0" lang="de-DE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prozess</a:t>
            </a:r>
            <a:endParaRPr b="0" lang="de-DE" sz="2400" spc="-1" strike="noStrike">
              <a:latin typeface="Arial"/>
            </a:endParaRPr>
          </a:p>
        </p:txBody>
      </p:sp>
      <p:pic>
        <p:nvPicPr>
          <p:cNvPr id="182" name="Grafik 2" descr=""/>
          <p:cNvPicPr/>
          <p:nvPr/>
        </p:nvPicPr>
        <p:blipFill>
          <a:blip r:embed="rId8"/>
          <a:stretch/>
        </p:blipFill>
        <p:spPr>
          <a:xfrm>
            <a:off x="4788360" y="3416760"/>
            <a:ext cx="3733560" cy="2776680"/>
          </a:xfrm>
          <a:prstGeom prst="rect">
            <a:avLst/>
          </a:prstGeom>
          <a:ln>
            <a:noFill/>
          </a:ln>
        </p:spPr>
      </p:pic>
      <p:sp>
        <p:nvSpPr>
          <p:cNvPr id="183" name="CustomShape 6"/>
          <p:cNvSpPr/>
          <p:nvPr/>
        </p:nvSpPr>
        <p:spPr>
          <a:xfrm>
            <a:off x="7399440" y="6048000"/>
            <a:ext cx="14562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[Wieser et al 2014]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184" name="CustomShape 7"/>
          <p:cNvSpPr/>
          <p:nvPr/>
        </p:nvSpPr>
        <p:spPr>
          <a:xfrm>
            <a:off x="733680" y="6027120"/>
            <a:ext cx="11379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[Image-Web1]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Gaußprozesse</a:t>
            </a:r>
            <a:endParaRPr b="0" lang="de-DE" sz="2400" spc="-1" strike="noStrike">
              <a:latin typeface="Arial"/>
            </a:endParaRPr>
          </a:p>
        </p:txBody>
      </p:sp>
      <p:pic>
        <p:nvPicPr>
          <p:cNvPr id="186" name="Grafik 6" descr=""/>
          <p:cNvPicPr/>
          <p:nvPr/>
        </p:nvPicPr>
        <p:blipFill>
          <a:blip r:embed="rId1"/>
          <a:stretch/>
        </p:blipFill>
        <p:spPr>
          <a:xfrm>
            <a:off x="575640" y="3458520"/>
            <a:ext cx="3790440" cy="2842920"/>
          </a:xfrm>
          <a:prstGeom prst="rect">
            <a:avLst/>
          </a:prstGeom>
          <a:ln>
            <a:noFill/>
          </a:ln>
        </p:spPr>
      </p:pic>
      <p:pic>
        <p:nvPicPr>
          <p:cNvPr id="187" name="Grafik 5" descr=""/>
          <p:cNvPicPr/>
          <p:nvPr/>
        </p:nvPicPr>
        <p:blipFill>
          <a:blip r:embed="rId2"/>
          <a:stretch/>
        </p:blipFill>
        <p:spPr>
          <a:xfrm>
            <a:off x="4133160" y="3458520"/>
            <a:ext cx="3790800" cy="284292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392040" y="1198440"/>
            <a:ext cx="8355960" cy="48934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314280" indent="-313560">
              <a:lnSpc>
                <a:spcPct val="100000"/>
              </a:lnSpc>
              <a:spcBef>
                <a:spcPts val="400"/>
              </a:spcBef>
              <a:buSzPct val="100101"/>
              <a:buBlip>
                <a:blip r:embed="rId4"/>
              </a:buBlip>
            </a:pPr>
            <a:r>
              <a:rPr b="0" lang="de-DE" sz="2000" spc="-1" strike="noStrike">
                <a:latin typeface="Arial"/>
              </a:rPr>
              <a:t> 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4F4C0BA2-0CFD-45B1-A794-C5597FC096D7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5"/>
          <a:stretch/>
        </p:blipFill>
        <p:spPr>
          <a:xfrm>
            <a:off x="360000" y="1296000"/>
            <a:ext cx="265680" cy="28800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6"/>
          <a:stretch/>
        </p:blipFill>
        <p:spPr>
          <a:xfrm>
            <a:off x="360000" y="1656000"/>
            <a:ext cx="265680" cy="2880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7"/>
          <a:stretch/>
        </p:blipFill>
        <p:spPr>
          <a:xfrm>
            <a:off x="864000" y="2016000"/>
            <a:ext cx="216000" cy="23400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8"/>
          <a:stretch/>
        </p:blipFill>
        <p:spPr>
          <a:xfrm>
            <a:off x="864000" y="2016000"/>
            <a:ext cx="216000" cy="23400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9"/>
          <a:stretch/>
        </p:blipFill>
        <p:spPr>
          <a:xfrm>
            <a:off x="864000" y="2592000"/>
            <a:ext cx="216000" cy="23400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10"/>
          <a:stretch/>
        </p:blipFill>
        <p:spPr>
          <a:xfrm>
            <a:off x="322560" y="1188000"/>
            <a:ext cx="325440" cy="145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Aktuelle Forschung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FD93254D-222B-4B52-A0BE-1F4F7779B416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198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390600" y="1183320"/>
            <a:ext cx="8471880" cy="4765320"/>
          </a:xfrm>
          <a:prstGeom prst="rect">
            <a:avLst/>
          </a:prstGeom>
          <a:ln>
            <a:noFill/>
          </a:ln>
        </p:spPr>
      </p:pic>
      <p:sp>
        <p:nvSpPr>
          <p:cNvPr id="199" name="CustomShape 3"/>
          <p:cNvSpPr/>
          <p:nvPr/>
        </p:nvSpPr>
        <p:spPr>
          <a:xfrm>
            <a:off x="7548480" y="5978160"/>
            <a:ext cx="12963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[Kok Solin 2018]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restart="whenNotActive" nodeType="interactiveSeq" fill="hold">
                <p:childTnLst>
                  <p:par>
                    <p:cTn id="3" fill="hold"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392040" y="1198440"/>
            <a:ext cx="835596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Autonomous Robotic SLAM-based Indoor Navigation for </a:t>
            </a:r>
            <a:br/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High Resolution Sampling with Complete Coverage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Aktuelle Forschung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F0C8F83B-E763-4505-81E6-E372F7BEDABC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203" name="Grafik 8" descr=""/>
          <p:cNvPicPr/>
          <p:nvPr/>
        </p:nvPicPr>
        <p:blipFill>
          <a:blip r:embed="rId1"/>
          <a:stretch/>
        </p:blipFill>
        <p:spPr>
          <a:xfrm>
            <a:off x="529200" y="2053800"/>
            <a:ext cx="3316680" cy="246672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7089480" y="6059880"/>
            <a:ext cx="1747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[Wieser et al 2014]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205" name="Grafik 4" descr=""/>
          <p:cNvPicPr/>
          <p:nvPr/>
        </p:nvPicPr>
        <p:blipFill>
          <a:blip r:embed="rId2"/>
          <a:stretch/>
        </p:blipFill>
        <p:spPr>
          <a:xfrm>
            <a:off x="4452840" y="1904400"/>
            <a:ext cx="3628440" cy="2342520"/>
          </a:xfrm>
          <a:prstGeom prst="rect">
            <a:avLst/>
          </a:prstGeom>
          <a:ln>
            <a:noFill/>
          </a:ln>
        </p:spPr>
      </p:pic>
      <p:pic>
        <p:nvPicPr>
          <p:cNvPr id="206" name="Grafik 5" descr=""/>
          <p:cNvPicPr/>
          <p:nvPr/>
        </p:nvPicPr>
        <p:blipFill>
          <a:blip r:embed="rId3"/>
          <a:stretch/>
        </p:blipFill>
        <p:spPr>
          <a:xfrm>
            <a:off x="3348000" y="4149000"/>
            <a:ext cx="5207400" cy="2169360"/>
          </a:xfrm>
          <a:prstGeom prst="rect">
            <a:avLst/>
          </a:prstGeom>
          <a:ln>
            <a:noFill/>
          </a:ln>
        </p:spPr>
      </p:pic>
      <p:sp>
        <p:nvSpPr>
          <p:cNvPr id="207" name="CustomShape 5"/>
          <p:cNvSpPr/>
          <p:nvPr/>
        </p:nvSpPr>
        <p:spPr>
          <a:xfrm>
            <a:off x="7089480" y="3899880"/>
            <a:ext cx="1747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[Wieser et al 2014]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465480" y="4475880"/>
            <a:ext cx="174780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[Wieser et al 2014]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90600" y="333360"/>
            <a:ext cx="6911280" cy="5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</a:rPr>
              <a:t>Aktuelle Forschung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392040" y="1198440"/>
            <a:ext cx="8355960" cy="48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Terrain field SLAM and Uncertainty Mapping using Gaussian Process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e-DE" sz="20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612720" y="6443640"/>
            <a:ext cx="1042200" cy="3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fld id="{C16D5354-E9B4-4F78-80CF-5C99FE0CEA89}" type="datetime1">
              <a:rPr b="0" lang="de-DE" sz="900" spc="-1" strike="noStrike">
                <a:solidFill>
                  <a:srgbClr val="b2b2b2"/>
                </a:solidFill>
                <a:latin typeface="Arial"/>
              </a:rPr>
              <a:t>06.06.2019</a:t>
            </a:fld>
            <a:endParaRPr b="0" lang="de-DE" sz="900" spc="-1" strike="noStrike">
              <a:latin typeface="Arial"/>
            </a:endParaRPr>
          </a:p>
        </p:txBody>
      </p:sp>
      <p:pic>
        <p:nvPicPr>
          <p:cNvPr id="212" name="Grafik 1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760000" y="1584000"/>
            <a:ext cx="2109960" cy="210348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684000" y="3594240"/>
            <a:ext cx="4219200" cy="2597760"/>
          </a:xfrm>
          <a:prstGeom prst="rect">
            <a:avLst/>
          </a:prstGeom>
          <a:ln>
            <a:noFill/>
          </a:ln>
        </p:spPr>
      </p:pic>
      <p:pic>
        <p:nvPicPr>
          <p:cNvPr id="214" name="Grafik 12" descr=""/>
          <p:cNvPicPr/>
          <p:nvPr/>
        </p:nvPicPr>
        <p:blipFill>
          <a:blip r:embed="rId4"/>
          <a:stretch/>
        </p:blipFill>
        <p:spPr>
          <a:xfrm>
            <a:off x="1764000" y="1584000"/>
            <a:ext cx="2399760" cy="2088000"/>
          </a:xfrm>
          <a:prstGeom prst="rect">
            <a:avLst/>
          </a:prstGeom>
          <a:ln>
            <a:noFill/>
          </a:ln>
        </p:spPr>
      </p:pic>
      <p:sp>
        <p:nvSpPr>
          <p:cNvPr id="215" name="CustomShape 4"/>
          <p:cNvSpPr/>
          <p:nvPr/>
        </p:nvSpPr>
        <p:spPr>
          <a:xfrm>
            <a:off x="3768840" y="5868000"/>
            <a:ext cx="1127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[Yu Lee 2018]</a:t>
            </a:r>
            <a:endParaRPr b="0" lang="de-DE" sz="12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5"/>
          <a:stretch/>
        </p:blipFill>
        <p:spPr>
          <a:xfrm>
            <a:off x="4896000" y="3645360"/>
            <a:ext cx="3456000" cy="2618640"/>
          </a:xfrm>
          <a:prstGeom prst="rect">
            <a:avLst/>
          </a:prstGeom>
          <a:ln>
            <a:noFill/>
          </a:ln>
        </p:spPr>
      </p:pic>
      <p:sp>
        <p:nvSpPr>
          <p:cNvPr id="217" name="CustomShape 5"/>
          <p:cNvSpPr/>
          <p:nvPr/>
        </p:nvSpPr>
        <p:spPr>
          <a:xfrm>
            <a:off x="7484040" y="5868000"/>
            <a:ext cx="1127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[Yu Lee 2018]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6792840" y="3645360"/>
            <a:ext cx="1127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[Yu Lee 2018]</a:t>
            </a:r>
            <a:endParaRPr b="0" lang="de-DE" sz="1200" spc="-1" strike="noStrike"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3084840" y="3645360"/>
            <a:ext cx="112716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  <a:ea typeface="DejaVu Sans"/>
              </a:rPr>
              <a:t>[Yu Lee 2018]</a:t>
            </a:r>
            <a:endParaRPr b="0" lang="de-DE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SDQ_Praesentation_Vorlage_4_3</Template>
  <TotalTime>23</TotalTime>
  <Application>LibreOffice/6.2.2.2$Linux_X86_64 LibreOffice_project/20$Build-2</Application>
  <Company>VIT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2019-05-07T10:30:12Z</dcterms:created>
  <dc:creator>Oliver Neumann</dc:creator>
  <dc:description/>
  <dc:language>de-DE</dc:language>
  <cp:lastModifiedBy/>
  <dcterms:modified xsi:type="dcterms:W3CDTF">2019-06-06T13:52:32Z</dcterms:modified>
  <cp:revision>47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VIT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1</vt:i4>
  </property>
  <property fmtid="{D5CDD505-2E9C-101B-9397-08002B2CF9AE}" pid="8" name="Notes">
    <vt:i4>6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13</vt:i4>
  </property>
</Properties>
</file>